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714" r:id="rId2"/>
    <p:sldId id="738" r:id="rId3"/>
    <p:sldId id="743" r:id="rId4"/>
    <p:sldId id="736" r:id="rId5"/>
    <p:sldId id="744" r:id="rId6"/>
    <p:sldId id="745" r:id="rId7"/>
    <p:sldId id="746" r:id="rId8"/>
    <p:sldId id="747" r:id="rId9"/>
    <p:sldId id="739" r:id="rId10"/>
    <p:sldId id="740" r:id="rId11"/>
    <p:sldId id="741" r:id="rId12"/>
    <p:sldId id="457" r:id="rId13"/>
    <p:sldId id="354" r:id="rId14"/>
    <p:sldId id="742" r:id="rId15"/>
    <p:sldId id="748" r:id="rId16"/>
    <p:sldId id="737" r:id="rId17"/>
    <p:sldId id="715" r:id="rId18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="" xmlns:p15="http://schemas.microsoft.com/office/powerpoint/2012/main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A1E"/>
    <a:srgbClr val="66E80E"/>
    <a:srgbClr val="415463"/>
    <a:srgbClr val="EA8010"/>
    <a:srgbClr val="231F20"/>
    <a:srgbClr val="91BA5B"/>
    <a:srgbClr val="A6A6A6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14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3.1401655723665448E-2"/>
          <c:y val="7.9086115992970121E-2"/>
          <c:w val="0.93719668855266858"/>
          <c:h val="0.70064440538957307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</c:v>
                </c:pt>
                <c:pt idx="2">
                  <c:v>23.34</c:v>
                </c:pt>
                <c:pt idx="3">
                  <c:v>20.98</c:v>
                </c:pt>
              </c:numCache>
            </c:numRef>
          </c:val>
        </c:ser>
        <c:dLbls>
          <c:showVal val="1"/>
        </c:dLbls>
        <c:gapWidth val="75"/>
        <c:axId val="61354368"/>
        <c:axId val="61355904"/>
      </c:barChart>
      <c:catAx>
        <c:axId val="61354368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61355904"/>
        <c:crosses val="autoZero"/>
        <c:auto val="1"/>
        <c:lblAlgn val="ctr"/>
        <c:lblOffset val="100"/>
      </c:catAx>
      <c:valAx>
        <c:axId val="61355904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6135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2-02T23:24:53.969" idx="1">
    <p:pos x="10" y="10"/>
    <p:text/>
    <p:extLst>
      <p:ext uri="{C676402C-5697-4E1C-873F-D02D1690AC5C}">
        <p15:threadingInfo xmlns=""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成本油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的管理系统及服务提供商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93154" y="332656"/>
            <a:ext cx="91896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对标及国内竞品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美国对标</a:t>
            </a:r>
            <a:r>
              <a:rPr lang="en-US" altLang="zh-CN" dirty="0" smtClean="0"/>
              <a:t>-Booster</a:t>
            </a:r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轮 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万美元 </a:t>
            </a:r>
            <a:r>
              <a:rPr lang="en-US" altLang="zh-CN" dirty="0" smtClean="0"/>
              <a:t>Conversion capital</a:t>
            </a:r>
          </a:p>
          <a:p>
            <a:r>
              <a:rPr lang="zh-CN" altLang="en-US" dirty="0" smtClean="0"/>
              <a:t>服务中大型公司员工、私人社区的预约加油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国内竞品</a:t>
            </a:r>
            <a:r>
              <a:rPr lang="en-US" altLang="zh-CN" dirty="0" smtClean="0"/>
              <a:t>-</a:t>
            </a:r>
            <a:r>
              <a:rPr lang="zh-CN" altLang="en-US" dirty="0" smtClean="0"/>
              <a:t>找油网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轮</a:t>
            </a:r>
            <a:endParaRPr lang="en-US" altLang="zh-CN" dirty="0" smtClean="0"/>
          </a:p>
          <a:p>
            <a:r>
              <a:rPr lang="zh-CN" altLang="en-US" dirty="0" smtClean="0"/>
              <a:t>成品油贸易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车到加油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+</a:t>
            </a:r>
            <a:r>
              <a:rPr lang="zh-CN" altLang="en-US" dirty="0" smtClean="0"/>
              <a:t>轮</a:t>
            </a:r>
            <a:endParaRPr lang="en-US" altLang="zh-CN" dirty="0" smtClean="0"/>
          </a:p>
          <a:p>
            <a:r>
              <a:rPr lang="zh-CN" altLang="en-US" dirty="0" smtClean="0"/>
              <a:t>加油站</a:t>
            </a:r>
            <a:r>
              <a:rPr lang="en-US" altLang="zh-CN" dirty="0" smtClean="0"/>
              <a:t>CRM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结论：</a:t>
            </a:r>
            <a:endParaRPr lang="en-US" altLang="zh-CN" dirty="0" smtClean="0"/>
          </a:p>
          <a:p>
            <a:r>
              <a:rPr lang="zh-CN" altLang="en-US" dirty="0" smtClean="0"/>
              <a:t>美国批零差价</a:t>
            </a:r>
            <a:r>
              <a:rPr lang="en-US" altLang="zh-CN" dirty="0" smtClean="0"/>
              <a:t>6%</a:t>
            </a:r>
            <a:r>
              <a:rPr lang="zh-CN" altLang="en-US" dirty="0" smtClean="0"/>
              <a:t>，中国</a:t>
            </a:r>
            <a:r>
              <a:rPr lang="en-US" altLang="zh-CN" dirty="0" smtClean="0"/>
              <a:t>25%</a:t>
            </a:r>
          </a:p>
          <a:p>
            <a:r>
              <a:rPr lang="zh-CN" altLang="en-US" dirty="0" smtClean="0"/>
              <a:t>加油站是既得利益者，很难合作，</a:t>
            </a:r>
            <a:r>
              <a:rPr lang="en-US" altLang="zh-CN" dirty="0" smtClean="0"/>
              <a:t>CRM</a:t>
            </a:r>
            <a:r>
              <a:rPr lang="zh-CN" altLang="en-US" dirty="0" smtClean="0"/>
              <a:t>才铺了</a:t>
            </a:r>
            <a:r>
              <a:rPr lang="en-US" altLang="zh-CN" dirty="0" smtClean="0"/>
              <a:t>700</a:t>
            </a:r>
            <a:r>
              <a:rPr lang="zh-CN" altLang="en-US" dirty="0" smtClean="0"/>
              <a:t>家加油站，中国</a:t>
            </a:r>
            <a:r>
              <a:rPr lang="en-US" altLang="zh-CN" dirty="0" smtClean="0"/>
              <a:t>10w</a:t>
            </a:r>
            <a:r>
              <a:rPr lang="zh-CN" altLang="en-US" dirty="0" smtClean="0"/>
              <a:t>家加油站</a:t>
            </a:r>
            <a:endParaRPr lang="en-US" altLang="zh-CN" dirty="0" smtClean="0"/>
          </a:p>
          <a:p>
            <a:r>
              <a:rPr lang="zh-CN" altLang="en-US" dirty="0"/>
              <a:t>找油网</a:t>
            </a:r>
            <a:r>
              <a:rPr lang="zh-CN" altLang="en-US" dirty="0" smtClean="0"/>
              <a:t>服务贸易属性的交易，以及有自建油库的大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，议价能力低，流水惊人，利润可怜</a:t>
            </a:r>
            <a:endParaRPr lang="en-US" altLang="zh-CN" dirty="0" smtClean="0"/>
          </a:p>
          <a:p>
            <a:r>
              <a:rPr lang="zh-CN" altLang="en-US" dirty="0"/>
              <a:t>西</a:t>
            </a:r>
            <a:r>
              <a:rPr lang="zh-CN" altLang="en-US" dirty="0" smtClean="0"/>
              <a:t>航石化服务物流行业的中小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，成品油需求方的重要组成，尚未被服务，画像标准，可以以互联网方式获客和服务</a:t>
            </a:r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24329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1196752"/>
            <a:ext cx="86136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业务模式，可以用两三页讲</a:t>
            </a:r>
            <a:endParaRPr lang="en-US" altLang="zh-CN" b="1" dirty="0" smtClean="0"/>
          </a:p>
          <a:p>
            <a:endParaRPr lang="en-US" altLang="zh-CN" dirty="0"/>
          </a:p>
          <a:p>
            <a:r>
              <a:rPr lang="zh-CN" altLang="en-US" dirty="0" smtClean="0"/>
              <a:t>覆盖顺序：</a:t>
            </a:r>
            <a:endParaRPr lang="en-US" altLang="zh-CN" dirty="0" smtClean="0"/>
          </a:p>
          <a:p>
            <a:r>
              <a:rPr lang="zh-CN" altLang="en-US" dirty="0" smtClean="0"/>
              <a:t>物流干互联网的节点性城市（不优先争夺吞吐城市，如北上广深）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获客：</a:t>
            </a:r>
            <a:endParaRPr lang="en-US" altLang="zh-CN" dirty="0" smtClean="0"/>
          </a:p>
          <a:p>
            <a:r>
              <a:rPr lang="zh-CN" altLang="en-US" dirty="0" smtClean="0"/>
              <a:t>城市代理，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需要简单描述抽佣及</a:t>
            </a:r>
            <a:r>
              <a:rPr lang="en-US" altLang="zh-CN" dirty="0" smtClean="0"/>
              <a:t>】</a:t>
            </a:r>
          </a:p>
          <a:p>
            <a:endParaRPr lang="en-US" altLang="zh-CN" dirty="0"/>
          </a:p>
          <a:p>
            <a:r>
              <a:rPr lang="zh-CN" altLang="en-US" dirty="0" smtClean="0"/>
              <a:t>服务：</a:t>
            </a:r>
            <a:endParaRPr lang="en-US" altLang="zh-CN" dirty="0" smtClean="0"/>
          </a:p>
          <a:p>
            <a:r>
              <a:rPr lang="zh-CN" altLang="en-US" dirty="0" smtClean="0"/>
              <a:t>管理系统，</a:t>
            </a:r>
            <a:endParaRPr lang="en-US" altLang="zh-CN" dirty="0" smtClean="0"/>
          </a:p>
          <a:p>
            <a:r>
              <a:rPr lang="zh-CN" altLang="en-US" dirty="0" smtClean="0"/>
              <a:t>预约，服务，管理层的</a:t>
            </a:r>
            <a:r>
              <a:rPr lang="en-US" altLang="zh-CN" dirty="0" smtClean="0"/>
              <a:t>dashboard</a:t>
            </a:r>
            <a:r>
              <a:rPr lang="zh-CN" altLang="en-US" dirty="0" smtClean="0"/>
              <a:t>，账期等等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后续延展：</a:t>
            </a:r>
            <a:endParaRPr lang="en-US" altLang="zh-CN" dirty="0" smtClean="0"/>
          </a:p>
          <a:p>
            <a:r>
              <a:rPr lang="zh-CN" altLang="en-US" dirty="0" smtClean="0"/>
              <a:t>金融服务等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77702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2.3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2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5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633923" y="3497580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662498" y="1521142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4411423" y="1659572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5876"/>
              <a:chOff x="4580" y="2920"/>
              <a:chExt cx="9544" cy="587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63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368" y="4319"/>
                <a:ext cx="582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自建配送系统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33" y="6399"/>
                <a:ext cx="173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资金支持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552" y="7046"/>
                <a:ext cx="1653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风控评估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476" y="6181"/>
                <a:ext cx="1950" cy="72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预约配送加油</a:t>
                </a:r>
                <a:endParaRPr lang="en-US" altLang="zh-CN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企业用油</a:t>
                </a:r>
                <a:r>
                  <a:rPr lang="zh-CN" altLang="en-US" sz="1200" b="1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贷款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319" y="8360"/>
                <a:ext cx="1854" cy="4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3" cy="1287"/>
                <a:chOff x="4340" y="6660"/>
                <a:chExt cx="1873" cy="1287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44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 dirty="0" smtClean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金融保理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44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 flipV="1">
                <a:off x="10378" y="6958"/>
                <a:ext cx="1900" cy="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  <p:sp>
        <p:nvSpPr>
          <p:cNvPr id="74" name="Rectangle 10"/>
          <p:cNvSpPr>
            <a:spLocks noChangeArrowheads="1"/>
          </p:cNvSpPr>
          <p:nvPr/>
        </p:nvSpPr>
        <p:spPr bwMode="auto">
          <a:xfrm>
            <a:off x="8164273" y="4270045"/>
            <a:ext cx="122936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anchor="t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en-US" altLang="zh-CN" sz="12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Saas</a:t>
            </a: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用油管理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金融风险评估</a:t>
            </a:r>
            <a:endParaRPr lang="en-US" altLang="zh-CN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62" y="1550234"/>
            <a:ext cx="3459240" cy="452449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7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0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775" y="1052736"/>
            <a:ext cx="9693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运营情况</a:t>
            </a:r>
            <a:endParaRPr lang="en-US" altLang="zh-CN" dirty="0" smtClean="0"/>
          </a:p>
          <a:p>
            <a:r>
              <a:rPr lang="zh-CN" altLang="en-US" dirty="0"/>
              <a:t>公司</a:t>
            </a:r>
            <a:r>
              <a:rPr lang="zh-CN" altLang="en-US" dirty="0" smtClean="0"/>
              <a:t>收入支出情况，图表，表现出</a:t>
            </a:r>
            <a:r>
              <a:rPr lang="en-US" altLang="zh-CN" dirty="0" err="1" smtClean="0"/>
              <a:t>ceo</a:t>
            </a:r>
            <a:r>
              <a:rPr lang="zh-CN" altLang="en-US" dirty="0" smtClean="0"/>
              <a:t>很懂现金流的控制</a:t>
            </a:r>
            <a:endParaRPr lang="en-US" altLang="zh-CN" dirty="0" smtClean="0"/>
          </a:p>
          <a:p>
            <a:r>
              <a:rPr lang="zh-CN" altLang="en-US" dirty="0" smtClean="0"/>
              <a:t>加上未来一段时间的财务预测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每辆</a:t>
            </a:r>
            <a:r>
              <a:rPr lang="zh-CN" altLang="en-US" dirty="0" smtClean="0"/>
              <a:t>车与加油站柴油流水相当，运营成本是十分之一，前期投资也更加少，可以给出计算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71735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5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6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7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9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894" y="980728"/>
            <a:ext cx="104411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概要</a:t>
            </a:r>
            <a:endParaRPr lang="en-US" altLang="zh-CN" dirty="0" smtClean="0"/>
          </a:p>
          <a:p>
            <a:r>
              <a:rPr lang="zh-CN" altLang="en-US" dirty="0"/>
              <a:t>商业</a:t>
            </a:r>
            <a:r>
              <a:rPr lang="zh-CN" altLang="en-US" dirty="0" smtClean="0"/>
              <a:t>模式：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一句话描述</a:t>
            </a:r>
            <a:r>
              <a:rPr lang="en-US" altLang="zh-CN" dirty="0" smtClean="0"/>
              <a:t>】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团队：</a:t>
            </a:r>
            <a:endParaRPr lang="en-US" altLang="zh-CN" dirty="0" smtClean="0"/>
          </a:p>
          <a:p>
            <a:r>
              <a:rPr lang="zh-CN" altLang="en-US" dirty="0" smtClean="0"/>
              <a:t>公司核心团队为油帮帮原班人马，拥有成品油领域创业并成功退出的经历（上市公司并购），三位创始人创业前均曾任阿里</a:t>
            </a:r>
            <a:r>
              <a:rPr lang="en-US" altLang="zh-CN" dirty="0" smtClean="0"/>
              <a:t>/</a:t>
            </a:r>
            <a:r>
              <a:rPr lang="zh-CN" altLang="en-US" dirty="0" smtClean="0"/>
              <a:t>百度总监级别职位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业务现状：</a:t>
            </a:r>
            <a:endParaRPr lang="en-US" altLang="zh-CN" dirty="0" smtClean="0"/>
          </a:p>
          <a:p>
            <a:r>
              <a:rPr lang="zh-CN" altLang="en-US" dirty="0" smtClean="0"/>
              <a:t>成品油产品</a:t>
            </a:r>
            <a:r>
              <a:rPr lang="zh-CN" altLang="en-US" dirty="0"/>
              <a:t>上线两个月，已在淄博、武汉、月流水超过</a:t>
            </a:r>
            <a:r>
              <a:rPr lang="en-US" altLang="zh-CN" dirty="0"/>
              <a:t>300</a:t>
            </a:r>
            <a:r>
              <a:rPr lang="zh-CN" altLang="en-US" dirty="0"/>
              <a:t>万，毛利</a:t>
            </a:r>
            <a:r>
              <a:rPr lang="en-US" altLang="zh-CN" dirty="0"/>
              <a:t>10</a:t>
            </a:r>
            <a:r>
              <a:rPr lang="en-US" altLang="zh-CN" dirty="0" smtClean="0"/>
              <a:t>%</a:t>
            </a:r>
          </a:p>
          <a:p>
            <a:r>
              <a:rPr lang="zh-CN" altLang="en-US" dirty="0" smtClean="0"/>
              <a:t>目前三地单辆车的柴油月流水与中上水平加油站的柴油月流水相当，运营成本是</a:t>
            </a:r>
            <a:r>
              <a:rPr lang="zh-CN" altLang="en-US" dirty="0" smtClean="0"/>
              <a:t>加油站的十分之一</a:t>
            </a:r>
            <a:endParaRPr lang="en-US" altLang="zh-CN" dirty="0"/>
          </a:p>
          <a:p>
            <a:r>
              <a:rPr lang="zh-CN" altLang="en-US" dirty="0" smtClean="0"/>
              <a:t>公司</a:t>
            </a:r>
            <a:r>
              <a:rPr lang="zh-CN" altLang="en-US" dirty="0"/>
              <a:t>拥有成品油经营等各项</a:t>
            </a:r>
            <a:r>
              <a:rPr lang="zh-CN" altLang="en-US" dirty="0" smtClean="0"/>
              <a:t>资质，正常办理需要</a:t>
            </a:r>
            <a:r>
              <a:rPr lang="en-US" altLang="zh-CN" dirty="0" smtClean="0"/>
              <a:t>6</a:t>
            </a:r>
            <a:r>
              <a:rPr lang="zh-CN" altLang="en-US" dirty="0"/>
              <a:t>个</a:t>
            </a:r>
            <a:r>
              <a:rPr lang="zh-CN" altLang="en-US" dirty="0" smtClean="0"/>
              <a:t>月到</a:t>
            </a:r>
            <a:r>
              <a:rPr lang="en-US" altLang="zh-CN" dirty="0" smtClean="0"/>
              <a:t>1</a:t>
            </a:r>
            <a:r>
              <a:rPr lang="zh-CN" altLang="en-US" dirty="0" smtClean="0"/>
              <a:t>年时间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融资需求：</a:t>
            </a:r>
            <a:endParaRPr lang="en-US" altLang="zh-CN" dirty="0" smtClean="0"/>
          </a:p>
          <a:p>
            <a:r>
              <a:rPr lang="zh-CN" altLang="en-US" dirty="0" smtClean="0"/>
              <a:t>拟融资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万人民币，出让</a:t>
            </a:r>
            <a:r>
              <a:rPr lang="en-US" altLang="zh-CN" dirty="0" smtClean="0"/>
              <a:t>15%</a:t>
            </a:r>
          </a:p>
          <a:p>
            <a:r>
              <a:rPr lang="zh-CN" altLang="en-US" dirty="0" smtClean="0"/>
              <a:t>创始</a:t>
            </a:r>
            <a:r>
              <a:rPr lang="zh-CN" altLang="en-US" dirty="0"/>
              <a:t>团队在项目上已投入自筹</a:t>
            </a:r>
            <a:r>
              <a:rPr lang="zh-CN" altLang="en-US" dirty="0" smtClean="0"/>
              <a:t>资金近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万，</a:t>
            </a:r>
            <a:r>
              <a:rPr lang="zh-CN" altLang="en-US" dirty="0"/>
              <a:t>用于产品研发、业务模式试错，并</a:t>
            </a:r>
            <a:r>
              <a:rPr lang="zh-CN" altLang="en-US" dirty="0" smtClean="0"/>
              <a:t>购置</a:t>
            </a:r>
            <a:r>
              <a:rPr lang="en-US" altLang="zh-CN" dirty="0" smtClean="0"/>
              <a:t>4</a:t>
            </a:r>
            <a:r>
              <a:rPr lang="zh-CN" altLang="en-US" dirty="0" smtClean="0"/>
              <a:t>辆移动配送车辆</a:t>
            </a:r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189401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公司核心团队为油帮帮原班人马，拥有成品油领域创业并成功退出的经历（传统石油公司并购），三位创始人创业前均曾任阿里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曾任腾讯高级产品总监，负责过的产品有手机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总监，负责百度搜索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百度总监级别，拥有成品油领域创业并成功推出的经历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b="1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业务模式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横向拓展覆盖三线以上及四线重点城市，加速拓展大型物流企业合作进程，平均企业渗透率超过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通过发展城市代理完成冷启动再在该通过客户口碑传播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企业服务项目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1463" y="1844824"/>
            <a:ext cx="104411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成品油行业产能过剩严重，加油站平均年利润</a:t>
            </a:r>
            <a:r>
              <a:rPr lang="en-US" altLang="zh-CN" dirty="0" smtClean="0"/>
              <a:t>30%</a:t>
            </a:r>
            <a:r>
              <a:rPr lang="zh-CN" altLang="en-US" dirty="0" smtClean="0"/>
              <a:t>以上，中小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的服务需求无法被加油站满足，尤其以物流行业为甚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物流运输行业成本</a:t>
            </a:r>
            <a:r>
              <a:rPr lang="en-US" altLang="zh-CN" dirty="0" smtClean="0"/>
              <a:t>30%</a:t>
            </a:r>
            <a:r>
              <a:rPr lang="zh-CN" altLang="en-US" dirty="0" smtClean="0"/>
              <a:t>为油料成本，实际承运有</a:t>
            </a:r>
            <a:r>
              <a:rPr lang="en-US" altLang="zh-CN" dirty="0" smtClean="0"/>
              <a:t>10-100</a:t>
            </a:r>
            <a:r>
              <a:rPr lang="zh-CN" altLang="en-US" dirty="0" smtClean="0"/>
              <a:t>辆车的中小物流公司</a:t>
            </a:r>
            <a:r>
              <a:rPr lang="en-US" altLang="zh-CN" dirty="0" smtClean="0"/>
              <a:t>/</a:t>
            </a:r>
            <a:r>
              <a:rPr lang="zh-CN" altLang="en-US" dirty="0" smtClean="0"/>
              <a:t>车队完成，对成本敏感，对加油效率敏感，对账期敏感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汽油</a:t>
            </a:r>
            <a:r>
              <a:rPr lang="en-US" altLang="zh-CN" dirty="0" smtClean="0"/>
              <a:t>/</a:t>
            </a:r>
            <a:r>
              <a:rPr lang="zh-CN" altLang="en-US" dirty="0" smtClean="0"/>
              <a:t>柴油分别的市场规模，如果结果有利的话</a:t>
            </a:r>
            <a:endParaRPr lang="en-US" altLang="zh-CN" dirty="0" smtClean="0"/>
          </a:p>
          <a:p>
            <a:r>
              <a:rPr lang="zh-CN" altLang="en-US" dirty="0" smtClean="0"/>
              <a:t>运输行业市场规模，中小</a:t>
            </a:r>
            <a:r>
              <a:rPr lang="en-US" altLang="zh-CN" dirty="0" smtClean="0"/>
              <a:t>B</a:t>
            </a:r>
            <a:r>
              <a:rPr lang="zh-CN" altLang="en-US" dirty="0" smtClean="0"/>
              <a:t>占比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04901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2445</Words>
  <Application>Microsoft Office PowerPoint</Application>
  <PresentationFormat>自定义</PresentationFormat>
  <Paragraphs>297</Paragraphs>
  <Slides>17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745</cp:revision>
  <dcterms:created xsi:type="dcterms:W3CDTF">2015-12-02T02:04:00Z</dcterms:created>
  <dcterms:modified xsi:type="dcterms:W3CDTF">2017-12-03T06:03:59Z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